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Default Extension="xlsx" ContentType="application/vnd.openxmlformats-officedocument.spreadsheetml.sheet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27"/>
  </p:notesMasterIdLst>
  <p:handoutMasterIdLst>
    <p:handoutMasterId r:id="rId28"/>
  </p:handoutMasterIdLst>
  <p:sldIdLst>
    <p:sldId id="352" r:id="rId2"/>
    <p:sldId id="353" r:id="rId3"/>
    <p:sldId id="354" r:id="rId4"/>
    <p:sldId id="349" r:id="rId5"/>
    <p:sldId id="355" r:id="rId6"/>
    <p:sldId id="356" r:id="rId7"/>
    <p:sldId id="357" r:id="rId8"/>
    <p:sldId id="358" r:id="rId9"/>
    <p:sldId id="347" r:id="rId10"/>
    <p:sldId id="359" r:id="rId11"/>
    <p:sldId id="360" r:id="rId12"/>
    <p:sldId id="350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51" r:id="rId21"/>
    <p:sldId id="369" r:id="rId22"/>
    <p:sldId id="371" r:id="rId23"/>
    <p:sldId id="372" r:id="rId24"/>
    <p:sldId id="370" r:id="rId25"/>
    <p:sldId id="33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 showGuides="1">
      <p:cViewPr>
        <p:scale>
          <a:sx n="120" d="100"/>
          <a:sy n="120" d="100"/>
        </p:scale>
        <p:origin x="-14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Data:Ferrokin:CTP_04:Torino(04):04-06:Week%2096:04-06_96%20Week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Data:Ferrokin:CTP_04:Cagliari%20(03):03-12:ET:03-12-MP_Week%20ET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8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20253176020729"/>
          <c:y val="0.0783663751517226"/>
          <c:w val="0.738920278735126"/>
          <c:h val="0.673751517226354"/>
        </c:manualLayout>
      </c:layout>
      <c:scatterChart>
        <c:scatterStyle val="lineMarker"/>
        <c:ser>
          <c:idx val="0"/>
          <c:order val="0"/>
          <c:tx>
            <c:v>LIC</c:v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Summary!$A$2:$A$7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72.0</c:v>
                </c:pt>
                <c:pt idx="5">
                  <c:v>96.0</c:v>
                </c:pt>
              </c:numCache>
            </c:numRef>
          </c:xVal>
          <c:yVal>
            <c:numRef>
              <c:f>Summary!$B$2:$B$7</c:f>
              <c:numCache>
                <c:formatCode>General</c:formatCode>
                <c:ptCount val="6"/>
                <c:pt idx="0">
                  <c:v>6.8</c:v>
                </c:pt>
                <c:pt idx="1">
                  <c:v>6.0</c:v>
                </c:pt>
                <c:pt idx="2">
                  <c:v>5.3</c:v>
                </c:pt>
                <c:pt idx="3">
                  <c:v>3.6</c:v>
                </c:pt>
                <c:pt idx="4">
                  <c:v>2.0</c:v>
                </c:pt>
                <c:pt idx="5">
                  <c:v>1.8</c:v>
                </c:pt>
              </c:numCache>
            </c:numRef>
          </c:yVal>
        </c:ser>
        <c:ser>
          <c:idx val="1"/>
          <c:order val="1"/>
          <c:tx>
            <c:v>T2*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Summary!$A$2:$A$7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72.0</c:v>
                </c:pt>
                <c:pt idx="5">
                  <c:v>96.0</c:v>
                </c:pt>
              </c:numCache>
            </c:numRef>
          </c:xVal>
          <c:yVal>
            <c:numRef>
              <c:f>Summary!$D$2:$D$7</c:f>
              <c:numCache>
                <c:formatCode>General</c:formatCode>
                <c:ptCount val="6"/>
                <c:pt idx="0">
                  <c:v>40.5</c:v>
                </c:pt>
                <c:pt idx="1">
                  <c:v>42.7</c:v>
                </c:pt>
                <c:pt idx="2">
                  <c:v>42.1</c:v>
                </c:pt>
                <c:pt idx="3">
                  <c:v>31.7</c:v>
                </c:pt>
                <c:pt idx="4">
                  <c:v>30.7</c:v>
                </c:pt>
                <c:pt idx="5">
                  <c:v>25.7</c:v>
                </c:pt>
              </c:numCache>
            </c:numRef>
          </c:yVal>
        </c:ser>
        <c:axId val="1252132200"/>
        <c:axId val="1192204456"/>
      </c:scatterChart>
      <c:valAx>
        <c:axId val="1252132200"/>
        <c:scaling>
          <c:orientation val="minMax"/>
          <c:max val="1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 (Months)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192204456"/>
        <c:crosses val="autoZero"/>
        <c:crossBetween val="midCat"/>
        <c:majorUnit val="12.0"/>
      </c:valAx>
      <c:valAx>
        <c:axId val="119220445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LIC (mg/g) &amp; T2* (ms)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25213220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700889537370129"/>
          <c:y val="0.0401468986337182"/>
          <c:w val="0.210571306382229"/>
          <c:h val="0.142385235442408"/>
        </c:manualLayout>
      </c:layout>
      <c:spPr>
        <a:noFill/>
        <a:ln w="25400">
          <a:noFill/>
        </a:ln>
      </c:spPr>
    </c:legend>
    <c:plotVisOnly val="1"/>
    <c:dispBlanksAs val="gap"/>
  </c:chart>
  <c:spPr>
    <a:solidFill>
      <a:srgbClr val="FFFFFF"/>
    </a:solidFill>
    <a:ln w="3175">
      <a:noFill/>
      <a:prstDash val="solid"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205342757947764"/>
          <c:y val="0.0599467888779528"/>
          <c:w val="0.740624248337834"/>
          <c:h val="0.734861897145669"/>
        </c:manualLayout>
      </c:layout>
      <c:scatterChart>
        <c:scatterStyle val="lineMarker"/>
        <c:ser>
          <c:idx val="0"/>
          <c:order val="0"/>
          <c:tx>
            <c:v>LIC</c:v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Plot!$A$3:$A$7</c:f>
              <c:numCache>
                <c:formatCode>General</c:formatCode>
                <c:ptCount val="5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63.0</c:v>
                </c:pt>
              </c:numCache>
            </c:numRef>
          </c:xVal>
          <c:yVal>
            <c:numRef>
              <c:f>Plot!$B$3:$B$7</c:f>
              <c:numCache>
                <c:formatCode>General</c:formatCode>
                <c:ptCount val="5"/>
                <c:pt idx="0">
                  <c:v>22.6</c:v>
                </c:pt>
                <c:pt idx="1">
                  <c:v>22.1</c:v>
                </c:pt>
                <c:pt idx="2">
                  <c:v>18.4</c:v>
                </c:pt>
                <c:pt idx="3">
                  <c:v>13.1</c:v>
                </c:pt>
                <c:pt idx="4">
                  <c:v>11.2</c:v>
                </c:pt>
              </c:numCache>
            </c:numRef>
          </c:yVal>
        </c:ser>
        <c:ser>
          <c:idx val="1"/>
          <c:order val="1"/>
          <c:tx>
            <c:v>T2*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Plot!$A$3:$A$7</c:f>
              <c:numCache>
                <c:formatCode>General</c:formatCode>
                <c:ptCount val="5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63.0</c:v>
                </c:pt>
              </c:numCache>
            </c:numRef>
          </c:xVal>
          <c:yVal>
            <c:numRef>
              <c:f>Plot!$D$3:$D$7</c:f>
              <c:numCache>
                <c:formatCode>General</c:formatCode>
                <c:ptCount val="5"/>
                <c:pt idx="0">
                  <c:v>44.0</c:v>
                </c:pt>
                <c:pt idx="1">
                  <c:v>33.4</c:v>
                </c:pt>
                <c:pt idx="2">
                  <c:v>29.8</c:v>
                </c:pt>
                <c:pt idx="3">
                  <c:v>16.8</c:v>
                </c:pt>
                <c:pt idx="4">
                  <c:v>11.1</c:v>
                </c:pt>
              </c:numCache>
            </c:numRef>
          </c:yVal>
        </c:ser>
        <c:ser>
          <c:idx val="2"/>
          <c:order val="2"/>
          <c:tx>
            <c:v>Panc Iron</c:v>
          </c:tx>
          <c:spPr>
            <a:ln w="25400">
              <a:solidFill>
                <a:srgbClr val="90713A"/>
              </a:solidFill>
              <a:prstDash val="solid"/>
            </a:ln>
          </c:spPr>
          <c:marker>
            <c:spPr>
              <a:solidFill>
                <a:srgbClr val="9BBB59"/>
              </a:solidFill>
              <a:ln>
                <a:solidFill>
                  <a:srgbClr val="90713A"/>
                </a:solidFill>
                <a:prstDash val="solid"/>
              </a:ln>
            </c:spPr>
          </c:marker>
          <c:xVal>
            <c:numRef>
              <c:f>Plot!$A$3:$A$7</c:f>
              <c:numCache>
                <c:formatCode>General</c:formatCode>
                <c:ptCount val="5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63.0</c:v>
                </c:pt>
              </c:numCache>
            </c:numRef>
          </c:xVal>
          <c:yVal>
            <c:numRef>
              <c:f>Plot!$E$3:$E$7</c:f>
              <c:numCache>
                <c:formatCode>0.0</c:formatCode>
                <c:ptCount val="5"/>
                <c:pt idx="0">
                  <c:v>7.3374</c:v>
                </c:pt>
                <c:pt idx="1">
                  <c:v>10.6648</c:v>
                </c:pt>
                <c:pt idx="2">
                  <c:v>13.408</c:v>
                </c:pt>
                <c:pt idx="3">
                  <c:v>17.4974</c:v>
                </c:pt>
                <c:pt idx="4">
                  <c:v>17.7006</c:v>
                </c:pt>
              </c:numCache>
            </c:numRef>
          </c:yVal>
        </c:ser>
        <c:axId val="1157426056"/>
        <c:axId val="1157448776"/>
      </c:scatterChart>
      <c:valAx>
        <c:axId val="1157426056"/>
        <c:scaling>
          <c:orientation val="minMax"/>
          <c:max val="75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 (Months)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157448776"/>
        <c:crosses val="autoZero"/>
        <c:crossBetween val="midCat"/>
        <c:majorUnit val="12.0"/>
      </c:valAx>
      <c:valAx>
        <c:axId val="115744877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LIC (mg/g) &amp; T2* (ms)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157426056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637369579523021"/>
          <c:y val="0.0867827263779527"/>
          <c:w val="0.301509224171186"/>
          <c:h val="0.197552903543307"/>
        </c:manualLayout>
      </c:layout>
      <c:spPr>
        <a:noFill/>
        <a:ln w="25400">
          <a:noFill/>
        </a:ln>
      </c:spPr>
    </c:legend>
    <c:plotVisOnly val="1"/>
    <c:dispBlanksAs val="gap"/>
  </c:chart>
  <c:spPr>
    <a:solidFill>
      <a:srgbClr val="FFFFFF"/>
    </a:solidFill>
    <a:ln w="3175">
      <a:noFill/>
      <a:prstDash val="solid"/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2"/>
  <c:chart>
    <c:plotArea>
      <c:layout/>
      <c:scatterChart>
        <c:scatterStyle val="lineMarker"/>
        <c:ser>
          <c:idx val="0"/>
          <c:order val="0"/>
          <c:spPr>
            <a:ln>
              <a:noFill/>
            </a:ln>
          </c:spPr>
          <c:errBars>
            <c:errDir val="y"/>
            <c:errBarType val="both"/>
            <c:errValType val="cust"/>
            <c:noEndCap val="1"/>
            <c:plus>
              <c:numRef>
                <c:f>Sheet1!$D$2:$D$17</c:f>
                <c:numCache>
                  <c:formatCode>General</c:formatCode>
                  <c:ptCount val="16"/>
                  <c:pt idx="0">
                    <c:v>7.9</c:v>
                  </c:pt>
                  <c:pt idx="1">
                    <c:v>5.0</c:v>
                  </c:pt>
                  <c:pt idx="2">
                    <c:v>3.8</c:v>
                  </c:pt>
                  <c:pt idx="3">
                    <c:v>8.2</c:v>
                  </c:pt>
                  <c:pt idx="4">
                    <c:v>5.9</c:v>
                  </c:pt>
                  <c:pt idx="5">
                    <c:v>6.6</c:v>
                  </c:pt>
                  <c:pt idx="6">
                    <c:v>6.5</c:v>
                  </c:pt>
                  <c:pt idx="7">
                    <c:v>5.4</c:v>
                  </c:pt>
                  <c:pt idx="8">
                    <c:v>7.0</c:v>
                  </c:pt>
                  <c:pt idx="9">
                    <c:v>6.3</c:v>
                  </c:pt>
                  <c:pt idx="10">
                    <c:v>6.3</c:v>
                  </c:pt>
                  <c:pt idx="11">
                    <c:v>3.7</c:v>
                  </c:pt>
                  <c:pt idx="12">
                    <c:v>6.7</c:v>
                  </c:pt>
                  <c:pt idx="13">
                    <c:v>5.1</c:v>
                  </c:pt>
                  <c:pt idx="14">
                    <c:v>7.0</c:v>
                  </c:pt>
                  <c:pt idx="15">
                    <c:v>6.6</c:v>
                  </c:pt>
                </c:numCache>
              </c:numRef>
            </c:plus>
            <c:minus>
              <c:numRef>
                <c:f>Sheet1!$D$2:$D$17</c:f>
                <c:numCache>
                  <c:formatCode>General</c:formatCode>
                  <c:ptCount val="16"/>
                  <c:pt idx="0">
                    <c:v>7.9</c:v>
                  </c:pt>
                  <c:pt idx="1">
                    <c:v>5.0</c:v>
                  </c:pt>
                  <c:pt idx="2">
                    <c:v>3.8</c:v>
                  </c:pt>
                  <c:pt idx="3">
                    <c:v>8.2</c:v>
                  </c:pt>
                  <c:pt idx="4">
                    <c:v>5.9</c:v>
                  </c:pt>
                  <c:pt idx="5">
                    <c:v>6.6</c:v>
                  </c:pt>
                  <c:pt idx="6">
                    <c:v>6.5</c:v>
                  </c:pt>
                  <c:pt idx="7">
                    <c:v>5.4</c:v>
                  </c:pt>
                  <c:pt idx="8">
                    <c:v>7.0</c:v>
                  </c:pt>
                  <c:pt idx="9">
                    <c:v>6.3</c:v>
                  </c:pt>
                  <c:pt idx="10">
                    <c:v>6.3</c:v>
                  </c:pt>
                  <c:pt idx="11">
                    <c:v>3.7</c:v>
                  </c:pt>
                  <c:pt idx="12">
                    <c:v>6.7</c:v>
                  </c:pt>
                  <c:pt idx="13">
                    <c:v>5.1</c:v>
                  </c:pt>
                  <c:pt idx="14">
                    <c:v>7.0</c:v>
                  </c:pt>
                  <c:pt idx="15">
                    <c:v>6.6</c:v>
                  </c:pt>
                </c:numCache>
              </c:numRef>
            </c:minus>
          </c:errBars>
          <c:xVal>
            <c:numRef>
              <c:f>Sheet1!$A$2:$A$17</c:f>
              <c:numCache>
                <c:formatCode>General</c:formatCode>
                <c:ptCount val="1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32.0</c:v>
                </c:pt>
                <c:pt idx="1">
                  <c:v>26.6</c:v>
                </c:pt>
                <c:pt idx="2">
                  <c:v>26.4</c:v>
                </c:pt>
                <c:pt idx="3">
                  <c:v>35.1</c:v>
                </c:pt>
                <c:pt idx="4">
                  <c:v>30.7</c:v>
                </c:pt>
                <c:pt idx="5">
                  <c:v>25.0</c:v>
                </c:pt>
                <c:pt idx="6">
                  <c:v>34.3</c:v>
                </c:pt>
                <c:pt idx="7">
                  <c:v>27.6</c:v>
                </c:pt>
                <c:pt idx="8">
                  <c:v>27.1</c:v>
                </c:pt>
                <c:pt idx="9">
                  <c:v>32.0</c:v>
                </c:pt>
                <c:pt idx="10">
                  <c:v>28.0</c:v>
                </c:pt>
                <c:pt idx="11">
                  <c:v>28.6</c:v>
                </c:pt>
                <c:pt idx="12">
                  <c:v>33.5</c:v>
                </c:pt>
                <c:pt idx="13">
                  <c:v>25.1</c:v>
                </c:pt>
                <c:pt idx="14">
                  <c:v>27.1</c:v>
                </c:pt>
                <c:pt idx="15">
                  <c:v>29.5</c:v>
                </c:pt>
              </c:numCache>
            </c:numRef>
          </c:yVal>
        </c:ser>
        <c:ser>
          <c:idx val="1"/>
          <c:order val="1"/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Sheet1!$A$21:$A$22</c:f>
              <c:numCache>
                <c:formatCode>General</c:formatCode>
                <c:ptCount val="2"/>
                <c:pt idx="0">
                  <c:v>1.0</c:v>
                </c:pt>
                <c:pt idx="1">
                  <c:v>16.0</c:v>
                </c:pt>
              </c:numCache>
            </c:numRef>
          </c:xVal>
          <c:yVal>
            <c:numRef>
              <c:f>Sheet1!$B$21:$B$22</c:f>
              <c:numCache>
                <c:formatCode>General</c:formatCode>
                <c:ptCount val="2"/>
                <c:pt idx="0">
                  <c:v>29.3</c:v>
                </c:pt>
                <c:pt idx="1">
                  <c:v>29.3</c:v>
                </c:pt>
              </c:numCache>
            </c:numRef>
          </c:yVal>
        </c:ser>
        <c:axId val="1157182792"/>
        <c:axId val="1157102024"/>
      </c:scatterChart>
      <c:valAx>
        <c:axId val="1157182792"/>
        <c:scaling>
          <c:orientation val="minMax"/>
        </c:scaling>
        <c:axPos val="b"/>
        <c:numFmt formatCode="General" sourceLinked="1"/>
        <c:tickLblPos val="nextTo"/>
        <c:crossAx val="1157102024"/>
        <c:crosses val="autoZero"/>
        <c:crossBetween val="midCat"/>
      </c:valAx>
      <c:valAx>
        <c:axId val="1157102024"/>
        <c:scaling>
          <c:orientation val="minMax"/>
          <c:min val="15.0"/>
        </c:scaling>
        <c:axPos val="l"/>
        <c:numFmt formatCode="General" sourceLinked="1"/>
        <c:tickLblPos val="nextTo"/>
        <c:crossAx val="1157182792"/>
        <c:crosses val="autoZero"/>
        <c:crossBetween val="midCat"/>
      </c:valAx>
    </c:plotArea>
    <c:plotVisOnly val="1"/>
    <c:dispBlanksAs val="gap"/>
  </c:chart>
  <c:spPr>
    <a:ln>
      <a:noFill/>
    </a:ln>
  </c:sp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ict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findings</a:t>
            </a:r>
            <a:r>
              <a:rPr lang="en-US" baseline="0" dirty="0" smtClean="0"/>
              <a:t> were highly correlated.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Previous research showed that R2* should approximately double with a doubling of field strength.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found that UTE imaging was highly correlated over a wide range of liver iron values.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demonstrates that UTE imaging has great promise as a scanning procedure at 3T and will increase the dynamic range of 1.5T scanning to 60 mg/g.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13F98-3101-3947-BBC6-09074B2493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590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Sheet3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Sheet4.xls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Sheet1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Sheet2.xlsx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4428564"/>
          </a:xfrm>
        </p:spPr>
        <p:txBody>
          <a:bodyPr/>
          <a:lstStyle/>
          <a:p>
            <a:r>
              <a:rPr lang="en-US" i="1" dirty="0" smtClean="0"/>
              <a:t>Calculating Z-scores for pituitary R2 and volume</a:t>
            </a:r>
          </a:p>
          <a:p>
            <a:r>
              <a:rPr lang="en-US" i="1" dirty="0" smtClean="0"/>
              <a:t>Using a 3T magnet</a:t>
            </a:r>
          </a:p>
          <a:p>
            <a:r>
              <a:rPr lang="en-US" b="1" dirty="0" smtClean="0"/>
              <a:t>Calculator for LV function Z-scores</a:t>
            </a:r>
          </a:p>
          <a:p>
            <a:r>
              <a:rPr lang="en-US" i="1" dirty="0" smtClean="0"/>
              <a:t>Role of T1 and T2 imaging in the heart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function parameters to run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38836"/>
            <a:ext cx="8257117" cy="481591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MRI is much more accurate than echo in detecting preclinical dysfunction from iron</a:t>
            </a:r>
          </a:p>
          <a:p>
            <a:r>
              <a:rPr lang="en-US" sz="3200" dirty="0" smtClean="0"/>
              <a:t>With modern acceleration techniques, a complete short axis stack can be acquired in 4 breath holds or 3” free breathing</a:t>
            </a:r>
          </a:p>
          <a:p>
            <a:r>
              <a:rPr lang="en-US" sz="3200" dirty="0" smtClean="0"/>
              <a:t>Tracing requires vendor software</a:t>
            </a:r>
          </a:p>
          <a:p>
            <a:r>
              <a:rPr lang="en-US" sz="3200" dirty="0" smtClean="0"/>
              <a:t>I also acquire aortic and mitral flows for cardiac output and diastolic function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Ventricular Volume Z-scores</a:t>
            </a:r>
            <a:endParaRPr lang="en-US" sz="4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97050" y="1854200"/>
          <a:ext cx="5549900" cy="3149600"/>
        </p:xfrm>
        <a:graphic>
          <a:graphicData uri="http://schemas.openxmlformats.org/presentationml/2006/ole">
            <p:oleObj spid="_x0000_s58370" name="Worksheet" r:id="rId3" imgW="5549900" imgH="3149600" progId="Excel.Sheet.12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Cardiac T2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428999"/>
            <a:ext cx="8229600" cy="294923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Similar principle to T2* but using a spin-echo instead of a gradient echo.</a:t>
            </a:r>
          </a:p>
          <a:p>
            <a:r>
              <a:rPr lang="en-US" sz="2800" dirty="0" smtClean="0"/>
              <a:t>More robust to magnetic field </a:t>
            </a:r>
            <a:r>
              <a:rPr lang="en-US" sz="2800" dirty="0" err="1" smtClean="0"/>
              <a:t>inhomogeneities</a:t>
            </a:r>
            <a:r>
              <a:rPr lang="en-US" sz="2800" dirty="0" smtClean="0"/>
              <a:t> (like </a:t>
            </a:r>
            <a:r>
              <a:rPr lang="en-US" sz="2800" dirty="0" err="1" smtClean="0"/>
              <a:t>portacaths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Has been validated against autopsy. Smaller dynamic range than R2*. </a:t>
            </a:r>
          </a:p>
          <a:p>
            <a:r>
              <a:rPr lang="en-US" sz="2800" dirty="0" smtClean="0"/>
              <a:t>Is more sensitive to smaller iron deposits than R2*.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30894" t="30560" r="35914" b="41845"/>
          <a:stretch>
            <a:fillRect/>
          </a:stretch>
        </p:blipFill>
        <p:spPr>
          <a:xfrm>
            <a:off x="1161768" y="1086917"/>
            <a:ext cx="2529216" cy="2102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30762" t="33590" r="36678" b="38617"/>
          <a:stretch>
            <a:fillRect/>
          </a:stretch>
        </p:blipFill>
        <p:spPr>
          <a:xfrm>
            <a:off x="3690984" y="1071843"/>
            <a:ext cx="2481064" cy="2117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l="30955" t="33475" r="37906" b="38930"/>
          <a:stretch>
            <a:fillRect/>
          </a:stretch>
        </p:blipFill>
        <p:spPr>
          <a:xfrm>
            <a:off x="6172048" y="1086917"/>
            <a:ext cx="2372764" cy="2102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T2 and T2*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51495"/>
            <a:ext cx="3733800" cy="3453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7894" y="5556645"/>
            <a:ext cx="274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He T et al, MRM 61(3):501-6, 2009</a:t>
            </a:r>
            <a:endParaRPr lang="en-US" sz="1400" i="1" dirty="0"/>
          </a:p>
        </p:txBody>
      </p:sp>
      <p:grpSp>
        <p:nvGrpSpPr>
          <p:cNvPr id="3" name="Group 9"/>
          <p:cNvGrpSpPr/>
          <p:nvPr/>
        </p:nvGrpSpPr>
        <p:grpSpPr>
          <a:xfrm>
            <a:off x="4586371" y="1651495"/>
            <a:ext cx="4529252" cy="4212927"/>
            <a:chOff x="4586371" y="1651495"/>
            <a:chExt cx="4529252" cy="421292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371" y="1651495"/>
              <a:ext cx="4529252" cy="337941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13649" y="5556645"/>
              <a:ext cx="284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/>
                <a:t>Feng</a:t>
              </a:r>
              <a:r>
                <a:rPr lang="en-US" sz="1400" i="1" dirty="0" smtClean="0"/>
                <a:t> et al, JMRI, </a:t>
              </a:r>
              <a:r>
                <a:rPr lang="en-US" sz="1400" dirty="0" smtClean="0"/>
                <a:t>38:588–593 (2013)</a:t>
              </a:r>
              <a:endParaRPr lang="en-US" sz="1400" i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65" y="1437028"/>
            <a:ext cx="3981820" cy="3671393"/>
          </a:xfrm>
          <a:prstGeom prst="rect">
            <a:avLst/>
          </a:prstGeom>
        </p:spPr>
      </p:pic>
      <p:grpSp>
        <p:nvGrpSpPr>
          <p:cNvPr id="6" name="Group 16"/>
          <p:cNvGrpSpPr/>
          <p:nvPr/>
        </p:nvGrpSpPr>
        <p:grpSpPr>
          <a:xfrm>
            <a:off x="1035050" y="1275834"/>
            <a:ext cx="1484407" cy="2051566"/>
            <a:chOff x="1035050" y="1275834"/>
            <a:chExt cx="1484407" cy="2051566"/>
          </a:xfrm>
        </p:grpSpPr>
        <p:sp>
          <p:nvSpPr>
            <p:cNvPr id="15" name="Freeform 14"/>
            <p:cNvSpPr/>
            <p:nvPr/>
          </p:nvSpPr>
          <p:spPr>
            <a:xfrm>
              <a:off x="1035050" y="1517650"/>
              <a:ext cx="882650" cy="1809750"/>
            </a:xfrm>
            <a:custGeom>
              <a:avLst/>
              <a:gdLst>
                <a:gd name="connsiteX0" fmla="*/ 0 w 882650"/>
                <a:gd name="connsiteY0" fmla="*/ 1809750 h 1809750"/>
                <a:gd name="connsiteX1" fmla="*/ 234950 w 882650"/>
                <a:gd name="connsiteY1" fmla="*/ 1181100 h 1809750"/>
                <a:gd name="connsiteX2" fmla="*/ 482600 w 882650"/>
                <a:gd name="connsiteY2" fmla="*/ 590550 h 1809750"/>
                <a:gd name="connsiteX3" fmla="*/ 882650 w 882650"/>
                <a:gd name="connsiteY3" fmla="*/ 0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650" h="1809750">
                  <a:moveTo>
                    <a:pt x="0" y="1809750"/>
                  </a:moveTo>
                  <a:cubicBezTo>
                    <a:pt x="77258" y="1597025"/>
                    <a:pt x="154517" y="1384300"/>
                    <a:pt x="234950" y="1181100"/>
                  </a:cubicBezTo>
                  <a:cubicBezTo>
                    <a:pt x="315383" y="977900"/>
                    <a:pt x="374650" y="787400"/>
                    <a:pt x="482600" y="590550"/>
                  </a:cubicBezTo>
                  <a:cubicBezTo>
                    <a:pt x="590550" y="393700"/>
                    <a:pt x="736600" y="196850"/>
                    <a:pt x="88265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5950" y="127583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Liver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Group 23"/>
          <p:cNvGrpSpPr/>
          <p:nvPr/>
        </p:nvGrpSpPr>
        <p:grpSpPr>
          <a:xfrm>
            <a:off x="5497607" y="2800350"/>
            <a:ext cx="1900143" cy="792123"/>
            <a:chOff x="2367057" y="1162050"/>
            <a:chExt cx="1900143" cy="792123"/>
          </a:xfrm>
        </p:grpSpPr>
        <p:sp>
          <p:nvSpPr>
            <p:cNvPr id="18" name="Rectangle 17"/>
            <p:cNvSpPr/>
            <p:nvPr/>
          </p:nvSpPr>
          <p:spPr>
            <a:xfrm>
              <a:off x="3155950" y="1439049"/>
              <a:ext cx="1111250" cy="2418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Heart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38182" y="1162050"/>
              <a:ext cx="983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Hemosiderin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22600" y="1439049"/>
              <a:ext cx="133350" cy="24181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99290" y="1162050"/>
              <a:ext cx="638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Ferritin</a:t>
              </a:r>
              <a:endParaRPr lang="en-US" sz="1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7057" y="1712357"/>
              <a:ext cx="788893" cy="24181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55950" y="1712357"/>
              <a:ext cx="1111250" cy="2418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Liver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72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Cardiac T1 and heart iron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3351"/>
            <a:ext cx="8229600" cy="2127250"/>
          </a:xfrm>
        </p:spPr>
        <p:txBody>
          <a:bodyPr>
            <a:normAutofit fontScale="92500"/>
          </a:bodyPr>
          <a:lstStyle/>
          <a:p>
            <a:pPr>
              <a:spcBef>
                <a:spcPts val="1000"/>
              </a:spcBef>
            </a:pPr>
            <a:r>
              <a:rPr lang="en-US" sz="2400" dirty="0" smtClean="0"/>
              <a:t>T1 is just another MRI relaxation parameter</a:t>
            </a:r>
          </a:p>
          <a:p>
            <a:pPr>
              <a:spcBef>
                <a:spcPts val="1000"/>
              </a:spcBef>
            </a:pPr>
            <a:r>
              <a:rPr lang="en-US" sz="2400" dirty="0" smtClean="0"/>
              <a:t>It is sensitive to iron, although not as sensitive as T2 and T2*. </a:t>
            </a:r>
          </a:p>
          <a:p>
            <a:pPr>
              <a:spcBef>
                <a:spcPts val="1000"/>
              </a:spcBef>
            </a:pPr>
            <a:r>
              <a:rPr lang="en-US" sz="2400" dirty="0" smtClean="0"/>
              <a:t>It  used to be hard to measure in heart because of motion. </a:t>
            </a:r>
          </a:p>
          <a:p>
            <a:pPr>
              <a:spcBef>
                <a:spcPts val="1000"/>
              </a:spcBef>
            </a:pPr>
            <a:r>
              <a:rPr lang="en-US" sz="2400" dirty="0" smtClean="0"/>
              <a:t>The change in cardiac T1 can also be used to measure fibrosis. </a:t>
            </a:r>
            <a:endParaRPr lang="en-US" sz="2400" dirty="0"/>
          </a:p>
        </p:txBody>
      </p:sp>
      <p:pic>
        <p:nvPicPr>
          <p:cNvPr id="4" name="Picture 3" descr="grp4heartR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" y="3937000"/>
            <a:ext cx="3049905" cy="2288540"/>
          </a:xfrm>
          <a:prstGeom prst="rect">
            <a:avLst/>
          </a:prstGeom>
        </p:spPr>
      </p:pic>
      <p:pic>
        <p:nvPicPr>
          <p:cNvPr id="5" name="Picture 4" descr="grp5heart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42" y="3937000"/>
            <a:ext cx="3049905" cy="2288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3646" y="4370685"/>
            <a:ext cx="28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Doubling iron-&gt; 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</a:t>
            </a:r>
            <a:r>
              <a:rPr lang="en-US" dirty="0" smtClean="0"/>
              <a:t>12%T1 COV is ~3-4%. 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901703" y="4832350"/>
            <a:ext cx="2019301" cy="717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9000" y="6515100"/>
            <a:ext cx="2804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Wood et al, MRM 60(1):82-89,2008</a:t>
            </a:r>
            <a:endParaRPr lang="en-US" sz="1400" i="1" dirty="0"/>
          </a:p>
        </p:txBody>
      </p:sp>
      <p:grpSp>
        <p:nvGrpSpPr>
          <p:cNvPr id="6" name="Group 14"/>
          <p:cNvGrpSpPr/>
          <p:nvPr/>
        </p:nvGrpSpPr>
        <p:grpSpPr>
          <a:xfrm>
            <a:off x="193676" y="3274969"/>
            <a:ext cx="8756647" cy="3484093"/>
            <a:chOff x="234953" y="3257550"/>
            <a:chExt cx="8756647" cy="34840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53" y="3257550"/>
              <a:ext cx="4124389" cy="3484093"/>
            </a:xfrm>
            <a:prstGeom prst="rect">
              <a:avLst/>
            </a:prstGeom>
          </p:spPr>
        </p:pic>
        <p:sp useBgFill="1">
          <p:nvSpPr>
            <p:cNvPr id="14" name="Rectangle 13"/>
            <p:cNvSpPr/>
            <p:nvPr/>
          </p:nvSpPr>
          <p:spPr>
            <a:xfrm>
              <a:off x="4359342" y="3257550"/>
              <a:ext cx="4632258" cy="3484093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 smtClean="0"/>
                <a:t>Sado</a:t>
              </a:r>
              <a:r>
                <a:rPr lang="en-US" i="1" dirty="0" smtClean="0"/>
                <a:t> et al, JMRI 41:1505–1511 (2015)</a:t>
              </a:r>
            </a:p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T1 is proportional to T2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562600" y="1752600"/>
            <a:ext cx="3352800" cy="43735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T1 and T2 vary linearly with one another.</a:t>
            </a:r>
          </a:p>
          <a:p>
            <a:r>
              <a:rPr lang="en-US" sz="2400" dirty="0" smtClean="0"/>
              <a:t>Relationship trends even with T2* in normal range. </a:t>
            </a:r>
          </a:p>
          <a:p>
            <a:r>
              <a:rPr lang="en-US" sz="2400" dirty="0" smtClean="0"/>
              <a:t>Some argue the T1 and T2 are more reproducible than T2*.</a:t>
            </a:r>
          </a:p>
          <a:p>
            <a:r>
              <a:rPr lang="en-US" sz="2400" dirty="0" smtClean="0"/>
              <a:t>However, validation are lacking.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4960106" cy="399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172200"/>
            <a:ext cx="293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Feng</a:t>
            </a:r>
            <a:r>
              <a:rPr lang="en-US" sz="1400" i="1" dirty="0" smtClean="0"/>
              <a:t> Y et al, JMRI 38(3):588-93, 2013</a:t>
            </a:r>
            <a:endParaRPr lang="en-US" sz="1400" i="1" dirty="0"/>
          </a:p>
        </p:txBody>
      </p:sp>
      <p:grpSp>
        <p:nvGrpSpPr>
          <p:cNvPr id="3" name="Group 11"/>
          <p:cNvGrpSpPr/>
          <p:nvPr/>
        </p:nvGrpSpPr>
        <p:grpSpPr>
          <a:xfrm>
            <a:off x="1905000" y="3124200"/>
            <a:ext cx="1631950" cy="749300"/>
            <a:chOff x="1905000" y="3124200"/>
            <a:chExt cx="1631950" cy="749300"/>
          </a:xfrm>
        </p:grpSpPr>
        <p:sp>
          <p:nvSpPr>
            <p:cNvPr id="8" name="TextBox 7"/>
            <p:cNvSpPr txBox="1"/>
            <p:nvPr/>
          </p:nvSpPr>
          <p:spPr>
            <a:xfrm>
              <a:off x="1905000" y="3124200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T2* 20 ms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384550" y="3721100"/>
              <a:ext cx="152400" cy="152400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971800" y="3429000"/>
              <a:ext cx="381000" cy="304800"/>
            </a:xfrm>
            <a:prstGeom prst="straightConnector1">
              <a:avLst/>
            </a:prstGeom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warning system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49910"/>
          <a:stretch>
            <a:fillRect/>
          </a:stretch>
        </p:blipFill>
        <p:spPr>
          <a:xfrm>
            <a:off x="304800" y="2493082"/>
            <a:ext cx="3291840" cy="2842260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3965816" y="2101850"/>
            <a:ext cx="4921076" cy="3357345"/>
            <a:chOff x="912813" y="1749425"/>
            <a:chExt cx="7977187" cy="484981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2813" y="2314575"/>
              <a:ext cx="7543800" cy="4284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16200000" flipV="1">
              <a:off x="1883569" y="4325144"/>
              <a:ext cx="3498850" cy="14288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695450" y="2576513"/>
              <a:ext cx="6534150" cy="3533775"/>
              <a:chOff x="828" y="1362"/>
              <a:chExt cx="4116" cy="2226"/>
            </a:xfrm>
          </p:grpSpPr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828" y="1362"/>
                <a:ext cx="414" cy="2214"/>
              </a:xfrm>
              <a:prstGeom prst="rect">
                <a:avLst/>
              </a:prstGeom>
              <a:solidFill>
                <a:srgbClr val="FF0000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sto MT" charset="0"/>
                </a:endParaRPr>
              </a:p>
            </p:txBody>
          </p:sp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1242" y="1374"/>
                <a:ext cx="414" cy="2214"/>
              </a:xfrm>
              <a:prstGeom prst="rect">
                <a:avLst/>
              </a:prstGeom>
              <a:solidFill>
                <a:srgbClr val="FFFF00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sto MT" charset="0"/>
                </a:endParaRPr>
              </a:p>
            </p:txBody>
          </p:sp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1650" y="1362"/>
                <a:ext cx="3294" cy="2214"/>
              </a:xfrm>
              <a:prstGeom prst="rect">
                <a:avLst/>
              </a:prstGeom>
              <a:solidFill>
                <a:srgbClr val="00FF00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sto MT" charset="0"/>
                </a:endParaRP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1695450" y="2554288"/>
              <a:ext cx="6543675" cy="3527425"/>
              <a:chOff x="1695450" y="1763536"/>
              <a:chExt cx="6543675" cy="352777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695450" y="1763536"/>
                <a:ext cx="657225" cy="3515078"/>
              </a:xfrm>
              <a:prstGeom prst="rect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362200" y="1763536"/>
                <a:ext cx="647700" cy="3515078"/>
              </a:xfrm>
              <a:prstGeom prst="rect">
                <a:avLst/>
              </a:prstGeom>
              <a:solidFill>
                <a:srgbClr val="FF6600">
                  <a:alpha val="49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09900" y="1763536"/>
                <a:ext cx="639763" cy="3527779"/>
              </a:xfrm>
              <a:prstGeom prst="rect">
                <a:avLst/>
              </a:prstGeom>
              <a:solidFill>
                <a:srgbClr val="FFFF00">
                  <a:alpha val="4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49663" y="1763536"/>
                <a:ext cx="4589462" cy="3527779"/>
              </a:xfrm>
              <a:prstGeom prst="rect">
                <a:avLst/>
              </a:prstGeom>
              <a:solidFill>
                <a:srgbClr val="008000">
                  <a:alpha val="41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951288" y="1749425"/>
              <a:ext cx="4938712" cy="75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Low T1 may indicate early cardiac iron loading.</a:t>
              </a: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rot="10800000" flipV="1">
              <a:off x="3273427" y="2127331"/>
              <a:ext cx="677861" cy="11460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695450" y="2595386"/>
              <a:ext cx="1314450" cy="1299281"/>
            </a:xfrm>
            <a:prstGeom prst="rect">
              <a:avLst/>
            </a:prstGeom>
            <a:blipFill dpi="0" rotWithShape="1">
              <a:blip r:embed="rId4">
                <a:alphaModFix amt="47000"/>
                <a:duotone>
                  <a:schemeClr val="accent1">
                    <a:shade val="40000"/>
                    <a:satMod val="120000"/>
                  </a:schemeClr>
                  <a:schemeClr val="accent1">
                    <a:tint val="70000"/>
                    <a:satMod val="300000"/>
                    <a:lumMod val="110000"/>
                  </a:schemeClr>
                </a:duotone>
              </a:blip>
              <a:srcRect/>
              <a:tile tx="0" ty="0" sx="50000" sy="5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04800" y="5651500"/>
            <a:ext cx="378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Sado</a:t>
            </a:r>
            <a:r>
              <a:rPr lang="en-US" i="1" dirty="0" smtClean="0"/>
              <a:t> et al, JMRI 41:1505–1511 (2015)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T1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7480"/>
            <a:ext cx="4612640" cy="200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r="20216"/>
          <a:stretch>
            <a:fillRect/>
          </a:stretch>
        </p:blipFill>
        <p:spPr>
          <a:xfrm>
            <a:off x="5069840" y="4265376"/>
            <a:ext cx="3759200" cy="2293581"/>
          </a:xfrm>
          <a:prstGeom prst="rect">
            <a:avLst/>
          </a:prstGeom>
        </p:spPr>
      </p:pic>
      <p:grpSp>
        <p:nvGrpSpPr>
          <p:cNvPr id="3" name="Group 10"/>
          <p:cNvGrpSpPr/>
          <p:nvPr/>
        </p:nvGrpSpPr>
        <p:grpSpPr>
          <a:xfrm>
            <a:off x="165100" y="3896044"/>
            <a:ext cx="4612640" cy="2629932"/>
            <a:chOff x="457200" y="3688318"/>
            <a:chExt cx="4612640" cy="26299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057650"/>
              <a:ext cx="4612640" cy="22606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33500" y="3688318"/>
              <a:ext cx="2506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Interstudy</a:t>
              </a:r>
              <a:r>
                <a:rPr lang="en-US" dirty="0" smtClean="0"/>
                <a:t> </a:t>
              </a:r>
              <a:r>
                <a:rPr lang="en-US" dirty="0" err="1" smtClean="0"/>
                <a:t>reproducibilty</a:t>
              </a:r>
              <a:endParaRPr lang="en-US" dirty="0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5295900" y="1427480"/>
            <a:ext cx="2975555" cy="2630170"/>
            <a:chOff x="5295900" y="1427480"/>
            <a:chExt cx="2975555" cy="26301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5900" y="1728470"/>
              <a:ext cx="2975555" cy="23291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95900" y="1427480"/>
              <a:ext cx="2685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Slice to slice </a:t>
              </a:r>
              <a:r>
                <a:rPr lang="en-US" dirty="0" err="1" smtClean="0"/>
                <a:t>reproducibilty</a:t>
              </a:r>
              <a:endParaRPr lang="en-US" dirty="0" smtClean="0"/>
            </a:p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T1 mapping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5800" y="1798638"/>
            <a:ext cx="3657600" cy="639762"/>
          </a:xfrm>
        </p:spPr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85800" y="2480731"/>
            <a:ext cx="3657600" cy="3048000"/>
          </a:xfrm>
        </p:spPr>
        <p:txBody>
          <a:bodyPr/>
          <a:lstStyle/>
          <a:p>
            <a:r>
              <a:rPr lang="en-US" dirty="0" smtClean="0"/>
              <a:t>Some scanners output a T1 map automatically.</a:t>
            </a:r>
          </a:p>
          <a:p>
            <a:r>
              <a:rPr lang="en-US" dirty="0" smtClean="0"/>
              <a:t>May be more sensitive to low iron.</a:t>
            </a:r>
          </a:p>
          <a:p>
            <a:r>
              <a:rPr lang="en-US" dirty="0" smtClean="0"/>
              <a:t>Can be used, with contrast, to assess fibrosis.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799013" y="1798638"/>
            <a:ext cx="3657600" cy="639762"/>
          </a:xfrm>
        </p:spPr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97389" y="2438400"/>
            <a:ext cx="4367212" cy="3951288"/>
          </a:xfrm>
        </p:spPr>
        <p:txBody>
          <a:bodyPr/>
          <a:lstStyle/>
          <a:p>
            <a:r>
              <a:rPr lang="en-US" dirty="0" smtClean="0"/>
              <a:t>Numbers vary with technique.</a:t>
            </a:r>
          </a:p>
          <a:p>
            <a:r>
              <a:rPr lang="en-US" dirty="0" err="1" smtClean="0"/>
              <a:t>Interscanner</a:t>
            </a:r>
            <a:r>
              <a:rPr lang="en-US" dirty="0" smtClean="0"/>
              <a:t> reproducibility has not been proven.</a:t>
            </a:r>
          </a:p>
          <a:p>
            <a:r>
              <a:rPr lang="en-US" dirty="0" smtClean="0"/>
              <a:t>Motion artifacts with high heart rate. </a:t>
            </a:r>
          </a:p>
          <a:p>
            <a:r>
              <a:rPr lang="en-US" dirty="0" smtClean="0"/>
              <a:t>T1 changes are not specific.</a:t>
            </a:r>
          </a:p>
          <a:p>
            <a:r>
              <a:rPr lang="en-US" dirty="0" smtClean="0"/>
              <a:t>Not clinically validated.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4428564"/>
          </a:xfrm>
        </p:spPr>
        <p:txBody>
          <a:bodyPr/>
          <a:lstStyle/>
          <a:p>
            <a:r>
              <a:rPr lang="en-US" dirty="0" smtClean="0"/>
              <a:t>Calculating Z-scores for pituitary R2 and volume</a:t>
            </a:r>
          </a:p>
          <a:p>
            <a:r>
              <a:rPr lang="en-US" dirty="0" smtClean="0"/>
              <a:t>Using a 3T magnet</a:t>
            </a:r>
          </a:p>
          <a:p>
            <a:r>
              <a:rPr lang="en-US" dirty="0" smtClean="0"/>
              <a:t>Calculator for LV function Z-scores</a:t>
            </a:r>
          </a:p>
          <a:p>
            <a:r>
              <a:rPr lang="en-US" dirty="0" smtClean="0"/>
              <a:t>Role of T1 and T2 imaging in the heart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ECV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4138083"/>
            <a:ext cx="7770813" cy="20531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Extracellular volume (ECV) is the percent of water between cells and is a marker of fibrosis. </a:t>
            </a:r>
          </a:p>
          <a:p>
            <a:r>
              <a:rPr lang="en-US" dirty="0" smtClean="0"/>
              <a:t>Enter the patient </a:t>
            </a:r>
            <a:r>
              <a:rPr lang="en-US" dirty="0" err="1" smtClean="0"/>
              <a:t>hematocrit</a:t>
            </a:r>
            <a:r>
              <a:rPr lang="en-US" dirty="0" smtClean="0"/>
              <a:t> and measured T1 values.</a:t>
            </a:r>
          </a:p>
          <a:p>
            <a:r>
              <a:rPr lang="en-US" dirty="0" smtClean="0"/>
              <a:t>File is called “ECV Calculator”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30400" y="1596464"/>
          <a:ext cx="4838700" cy="1981200"/>
        </p:xfrm>
        <a:graphic>
          <a:graphicData uri="http://schemas.openxmlformats.org/presentationml/2006/ole">
            <p:oleObj spid="_x0000_s59395" name="Worksheet" r:id="rId3" imgW="4838700" imgH="1981200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17" y="272470"/>
            <a:ext cx="8538965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Do we really need T1, T2, to track iron ?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199" y="4973535"/>
            <a:ext cx="8229600" cy="1459493"/>
          </a:xfrm>
        </p:spPr>
        <p:txBody>
          <a:bodyPr>
            <a:normAutofit/>
          </a:bodyPr>
          <a:lstStyle/>
          <a:p>
            <a:r>
              <a:rPr lang="en-US" dirty="0" smtClean="0"/>
              <a:t>Trends in T2* are highly robust.</a:t>
            </a:r>
          </a:p>
          <a:p>
            <a:r>
              <a:rPr lang="en-US" dirty="0" smtClean="0"/>
              <a:t>Pancreas T2* also offers insights into response.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457199" y="1415470"/>
          <a:ext cx="3914859" cy="325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372058" y="1415470"/>
          <a:ext cx="4406900" cy="325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5938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Multislice</a:t>
            </a:r>
            <a:r>
              <a:rPr lang="en-US" sz="4000" dirty="0" smtClean="0"/>
              <a:t>, multiple ROI approach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24957" y="6146660"/>
            <a:ext cx="251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Pepe</a:t>
            </a:r>
            <a:r>
              <a:rPr lang="en-US" sz="1400" i="1" dirty="0" smtClean="0"/>
              <a:t> et al, JMRI 23:662-8, 2006</a:t>
            </a:r>
            <a:endParaRPr lang="en-US" sz="1400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9" y="1425165"/>
            <a:ext cx="5274287" cy="43791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0872" y="6454437"/>
            <a:ext cx="3921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Eur</a:t>
            </a:r>
            <a:r>
              <a:rPr lang="en-US" sz="1400" i="1" dirty="0" smtClean="0"/>
              <a:t> Heart J, </a:t>
            </a:r>
            <a:r>
              <a:rPr lang="en-US" sz="1400" i="1" dirty="0" err="1" smtClean="0"/>
              <a:t>Cardiovasc</a:t>
            </a:r>
            <a:r>
              <a:rPr lang="en-US" sz="1400" i="1" dirty="0" smtClean="0"/>
              <a:t> Imaging 16, 325–334, 2015</a:t>
            </a:r>
            <a:endParaRPr lang="en-US" sz="1400" i="1" dirty="0"/>
          </a:p>
        </p:txBody>
      </p:sp>
      <p:grpSp>
        <p:nvGrpSpPr>
          <p:cNvPr id="3" name="Group 4"/>
          <p:cNvGrpSpPr/>
          <p:nvPr/>
        </p:nvGrpSpPr>
        <p:grpSpPr>
          <a:xfrm>
            <a:off x="5833034" y="3764814"/>
            <a:ext cx="2853766" cy="2689623"/>
            <a:chOff x="1358247" y="4072591"/>
            <a:chExt cx="2853766" cy="268962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241" y="4072591"/>
              <a:ext cx="2803772" cy="222795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358247" y="6454437"/>
              <a:ext cx="28537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/>
                <a:t>Meloni</a:t>
              </a:r>
              <a:r>
                <a:rPr lang="en-US" sz="1400" i="1" dirty="0" smtClean="0"/>
                <a:t> et al, JMRI 64:211-219, 2010</a:t>
              </a:r>
              <a:endParaRPr lang="en-US" sz="1400" i="1" dirty="0"/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5617336" y="2228671"/>
            <a:ext cx="3526664" cy="1200329"/>
            <a:chOff x="5617336" y="2228671"/>
            <a:chExt cx="3526664" cy="1200329"/>
          </a:xfrm>
        </p:grpSpPr>
        <p:sp>
          <p:nvSpPr>
            <p:cNvPr id="24" name="TextBox 23"/>
            <p:cNvSpPr txBox="1"/>
            <p:nvPr/>
          </p:nvSpPr>
          <p:spPr>
            <a:xfrm>
              <a:off x="5617336" y="2228671"/>
              <a:ext cx="352666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segments normal</a:t>
              </a:r>
            </a:p>
            <a:p>
              <a:r>
                <a:rPr lang="en-US" dirty="0" smtClean="0"/>
                <a:t>Some segments abnormal, T2* &gt; 20</a:t>
              </a:r>
            </a:p>
            <a:p>
              <a:r>
                <a:rPr lang="en-US" dirty="0" smtClean="0"/>
                <a:t>Some segments abnormal, T2* &lt; 20</a:t>
              </a:r>
            </a:p>
            <a:p>
              <a:r>
                <a:rPr lang="en-US" dirty="0" smtClean="0"/>
                <a:t>All segments abnormal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17336" y="2228671"/>
              <a:ext cx="3526664" cy="1200329"/>
            </a:xfrm>
            <a:prstGeom prst="rect">
              <a:avLst/>
            </a:prstGeom>
            <a:gradFill flip="none" rotWithShape="1">
              <a:gsLst>
                <a:gs pos="0">
                  <a:srgbClr val="008000">
                    <a:alpha val="41000"/>
                  </a:srgbClr>
                </a:gs>
                <a:gs pos="100000">
                  <a:srgbClr val="FF0000">
                    <a:alpha val="54000"/>
                  </a:srgbClr>
                </a:gs>
              </a:gsLst>
              <a:lin ang="54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Correcting for susceptibility variations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5361334"/>
            <a:ext cx="8229600" cy="135649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Background correction has not been validated in an independent non-iron loaded cohort.</a:t>
            </a:r>
          </a:p>
          <a:p>
            <a:r>
              <a:rPr lang="en-US" sz="2400" dirty="0" smtClean="0"/>
              <a:t>Susceptibility effects are not linear. </a:t>
            </a:r>
          </a:p>
          <a:p>
            <a:endParaRPr lang="en-US" sz="2400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4855190" y="1861440"/>
          <a:ext cx="4064000" cy="287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9"/>
          <p:cNvGrpSpPr/>
          <p:nvPr/>
        </p:nvGrpSpPr>
        <p:grpSpPr>
          <a:xfrm>
            <a:off x="171448" y="1885476"/>
            <a:ext cx="4572000" cy="2846164"/>
            <a:chOff x="874048" y="4131493"/>
            <a:chExt cx="4855190" cy="2846164"/>
          </a:xfrm>
        </p:grpSpPr>
        <p:pic>
          <p:nvPicPr>
            <p:cNvPr id="11" name="Picture 10" descr="Screen shot 2015-10-13 at 11.45.08 AM.png"/>
            <p:cNvPicPr>
              <a:picLocks noChangeAspect="1"/>
            </p:cNvPicPr>
            <p:nvPr/>
          </p:nvPicPr>
          <p:blipFill>
            <a:blip r:embed="rId3"/>
            <a:srcRect l="5926" t="3779" b="8062"/>
            <a:stretch>
              <a:fillRect/>
            </a:stretch>
          </p:blipFill>
          <p:spPr>
            <a:xfrm>
              <a:off x="874048" y="4131493"/>
              <a:ext cx="4855190" cy="226930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98656" y="6454437"/>
              <a:ext cx="4175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/>
                <a:t>Positiano</a:t>
              </a:r>
              <a:r>
                <a:rPr lang="en-US" sz="1400" i="1" dirty="0" smtClean="0"/>
                <a:t> et al, NMR in Biomedicine, 20:578-590, 2007</a:t>
              </a:r>
              <a:endParaRPr lang="en-US" sz="1400" i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55190" y="4858426"/>
            <a:ext cx="4058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Positiano</a:t>
            </a:r>
            <a:r>
              <a:rPr lang="en-US" sz="1400" i="1" dirty="0" smtClean="0"/>
              <a:t> et al, NMR in Biomedicine, 22:707-715, 2009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26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Summary for Cardiac Iron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050"/>
            <a:ext cx="8458200" cy="521335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sz="2800" dirty="0" smtClean="0"/>
              <a:t>T1, T2, and T2* all reflect cardiac iron. 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T2* is robust across imaging platforms and is well calibrated to cardiac risk; 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Black blood is a good idea but not a game changer.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Cardiac T2* at 3T is feasible and calibrated.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T2* between 20-25 is abnormal and 25-30 ms is borderline.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Multi-slice, multi-segment T2* assessment does not offer clinical advantages to good </a:t>
            </a:r>
            <a:r>
              <a:rPr lang="en-US" sz="2400" dirty="0" err="1" smtClean="0"/>
              <a:t>septal</a:t>
            </a:r>
            <a:r>
              <a:rPr lang="en-US" sz="2400" dirty="0" smtClean="0"/>
              <a:t> T2* assessment. 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T2 and T1 could potentially help identify early cardiac iron deposition. 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T1 mapping assessment of ECV is potentially a powerful tool to probe the prevalence and etiology of fibrosis in iron overload disorders.</a:t>
            </a:r>
          </a:p>
          <a:p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for Pituitary Iron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38835"/>
            <a:ext cx="7770813" cy="4699497"/>
          </a:xfrm>
        </p:spPr>
        <p:txBody>
          <a:bodyPr>
            <a:normAutofit/>
          </a:bodyPr>
          <a:lstStyle/>
          <a:p>
            <a:r>
              <a:rPr lang="en-US" dirty="0" smtClean="0"/>
              <a:t>3D T1 –weighted images (in any plane) with 1 mm isotropic resolution (3-6 minutes) </a:t>
            </a:r>
          </a:p>
          <a:p>
            <a:r>
              <a:rPr lang="en-US" dirty="0" smtClean="0"/>
              <a:t>Multiple echo, spin-echo (CPMG) images with 8 echo times from 15 to 120 ms </a:t>
            </a:r>
          </a:p>
          <a:p>
            <a:r>
              <a:rPr lang="en-US" dirty="0" smtClean="0"/>
              <a:t>Can perform a truncated exponential fit of the anterior pituitary (exclude the posterior pituitary from the ROI)</a:t>
            </a:r>
          </a:p>
          <a:p>
            <a:r>
              <a:rPr lang="en-US" dirty="0" smtClean="0"/>
              <a:t>I traced the pituitary volumes for the anterior and pituitary volume separately on my Radiology PACS system and use a spreadsheet to calculate the volumes and Z-scores.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67235"/>
            <a:ext cx="2870200" cy="1784847"/>
          </a:xfrm>
        </p:spPr>
        <p:txBody>
          <a:bodyPr/>
          <a:lstStyle/>
          <a:p>
            <a:r>
              <a:rPr lang="en-US" sz="4000" dirty="0" smtClean="0"/>
              <a:t>Pituitary Z-Calculator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5125719" y="6336031"/>
            <a:ext cx="36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is called “</a:t>
            </a:r>
            <a:r>
              <a:rPr lang="en-US" dirty="0" err="1" smtClean="0"/>
              <a:t>PituitaryWorksheet</a:t>
            </a:r>
            <a:r>
              <a:rPr lang="en-US" dirty="0" smtClean="0"/>
              <a:t>”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556000" y="379731"/>
          <a:ext cx="5207000" cy="5956300"/>
        </p:xfrm>
        <a:graphic>
          <a:graphicData uri="http://schemas.openxmlformats.org/presentationml/2006/ole">
            <p:oleObj spid="_x0000_s57348" name="Worksheet" r:id="rId3" imgW="5207000" imgH="5956300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at 3T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1801" y="1438836"/>
            <a:ext cx="6108700" cy="4428564"/>
          </a:xfrm>
        </p:spPr>
        <p:txBody>
          <a:bodyPr/>
          <a:lstStyle/>
          <a:p>
            <a:r>
              <a:rPr lang="en-US" dirty="0" smtClean="0"/>
              <a:t>T2* decays twice as fast</a:t>
            </a:r>
          </a:p>
          <a:p>
            <a:r>
              <a:rPr lang="en-US" dirty="0" smtClean="0"/>
              <a:t>T2/R2 imaging is almost useless because of B1 </a:t>
            </a:r>
            <a:r>
              <a:rPr lang="en-US" dirty="0" err="1" smtClean="0"/>
              <a:t>inhomogeneity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Cardiac imaging can be performed successfully at 3T without special sequences, however susceptibility artifacts are worse </a:t>
            </a:r>
          </a:p>
          <a:p>
            <a:r>
              <a:rPr lang="en-US" dirty="0" smtClean="0"/>
              <a:t>Liver R2* using standard techniques is limited by initial echo time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735232" y="1438836"/>
          <a:ext cx="2250888" cy="462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588"/>
                <a:gridCol w="1257300"/>
              </a:tblGrid>
              <a:tr h="799888"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Echo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</a:p>
                    <a:p>
                      <a:r>
                        <a:rPr lang="en-US" dirty="0" smtClean="0"/>
                        <a:t>LIC 3.0T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UTE for 3T LIC measurements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96333" y="1524000"/>
            <a:ext cx="4089400" cy="428413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/>
              <a:t>3D, T1-weighted FFE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Radial, density 160% sampling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UTE FID, no delay, full pulse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TFE factor 200</a:t>
            </a:r>
          </a:p>
          <a:p>
            <a:pPr>
              <a:spcBef>
                <a:spcPts val="600"/>
              </a:spcBef>
            </a:pPr>
            <a:endParaRPr lang="en-US" sz="2000" dirty="0" smtClean="0"/>
          </a:p>
          <a:p>
            <a:pPr>
              <a:spcBef>
                <a:spcPts val="600"/>
              </a:spcBef>
            </a:pPr>
            <a:r>
              <a:rPr lang="en-US" sz="2000" dirty="0" smtClean="0"/>
              <a:t>FOV 310 </a:t>
            </a:r>
            <a:r>
              <a:rPr lang="en-US" sz="2000" dirty="0" err="1" smtClean="0"/>
              <a:t>x</a:t>
            </a:r>
            <a:r>
              <a:rPr lang="en-US" sz="2000" dirty="0" smtClean="0"/>
              <a:t> 310 </a:t>
            </a:r>
            <a:r>
              <a:rPr lang="en-US" sz="2000" dirty="0" err="1" smtClean="0"/>
              <a:t>x</a:t>
            </a:r>
            <a:r>
              <a:rPr lang="en-US" sz="2000" dirty="0" smtClean="0"/>
              <a:t> 60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6 Slices, Thickness 15, skip 5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TR 4 ms, Flip 5-10 degrees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TE 0.19, 0.23, 0.35, 0.6, 0.85, 1.2, 2.0 ms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50000"/>
          <a:stretch>
            <a:fillRect/>
          </a:stretch>
        </p:blipFill>
        <p:spPr>
          <a:xfrm>
            <a:off x="5714999" y="1438275"/>
            <a:ext cx="2937934" cy="2459590"/>
          </a:xfrm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8148"/>
          <a:stretch>
            <a:fillRect/>
          </a:stretch>
        </p:blipFill>
        <p:spPr>
          <a:xfrm>
            <a:off x="5714999" y="4267197"/>
            <a:ext cx="3011609" cy="2431224"/>
          </a:xfrm>
        </p:spPr>
      </p:pic>
      <p:sp>
        <p:nvSpPr>
          <p:cNvPr id="14" name="TextBox 13"/>
          <p:cNvSpPr txBox="1"/>
          <p:nvPr/>
        </p:nvSpPr>
        <p:spPr>
          <a:xfrm>
            <a:off x="6047021" y="1068943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Echo, 0.7 </a:t>
            </a:r>
            <a:r>
              <a:rPr lang="en-US" dirty="0" err="1" smtClean="0"/>
              <a:t>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72874" y="3948667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UTE Radial, 0.19 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98046" y="1270530"/>
            <a:ext cx="6248400" cy="468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95240" y="1266673"/>
            <a:ext cx="6248400" cy="468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6446" y="6385355"/>
            <a:ext cx="206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Doyle et al, MRM In press</a:t>
            </a:r>
            <a:endParaRPr lang="en-US" sz="1400" i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656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calibration?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3946132" y="1714500"/>
            <a:ext cx="5197868" cy="2394521"/>
          </a:xfrm>
        </p:spPr>
        <p:txBody>
          <a:bodyPr/>
          <a:lstStyle/>
          <a:p>
            <a:r>
              <a:rPr lang="en-US" dirty="0" smtClean="0"/>
              <a:t>Calibration of 3T R2* is well validated &amp; follows contrast Eq.</a:t>
            </a:r>
          </a:p>
          <a:p>
            <a:pPr>
              <a:buNone/>
            </a:pPr>
            <a:r>
              <a:rPr lang="en-US" dirty="0" smtClean="0"/>
              <a:t>R2*</a:t>
            </a:r>
            <a:r>
              <a:rPr lang="en-US" baseline="-25000" dirty="0" smtClean="0"/>
              <a:t>3T</a:t>
            </a:r>
            <a:r>
              <a:rPr lang="en-US" dirty="0" smtClean="0"/>
              <a:t> – </a:t>
            </a:r>
            <a:r>
              <a:rPr lang="en-US" b="1" dirty="0" smtClean="0"/>
              <a:t>R2*</a:t>
            </a:r>
            <a:r>
              <a:rPr lang="en-US" b="1" baseline="-25000" dirty="0" smtClean="0"/>
              <a:t>3N</a:t>
            </a:r>
            <a:r>
              <a:rPr lang="en-US" dirty="0" smtClean="0"/>
              <a:t>= (R2*</a:t>
            </a:r>
            <a:r>
              <a:rPr lang="en-US" baseline="-25000" dirty="0" smtClean="0"/>
              <a:t>1.5T</a:t>
            </a:r>
            <a:r>
              <a:rPr lang="en-US" dirty="0" smtClean="0"/>
              <a:t>-</a:t>
            </a:r>
            <a:r>
              <a:rPr lang="en-US" b="1" dirty="0" smtClean="0"/>
              <a:t>R2*</a:t>
            </a:r>
            <a:r>
              <a:rPr lang="en-US" b="1" baseline="-25000" dirty="0" smtClean="0"/>
              <a:t>1.5N</a:t>
            </a:r>
            <a:r>
              <a:rPr lang="en-US" dirty="0" smtClean="0"/>
              <a:t>)*</a:t>
            </a:r>
            <a:r>
              <a:rPr lang="en-US" b="1" dirty="0" smtClean="0"/>
              <a:t>RE</a:t>
            </a:r>
          </a:p>
          <a:p>
            <a:pPr>
              <a:buNone/>
            </a:pPr>
            <a:r>
              <a:rPr lang="en-US" dirty="0" smtClean="0"/>
              <a:t>R2*</a:t>
            </a:r>
            <a:r>
              <a:rPr lang="en-US" baseline="-25000" dirty="0" smtClean="0"/>
              <a:t>1.5T</a:t>
            </a:r>
            <a:r>
              <a:rPr lang="en-US" dirty="0" smtClean="0"/>
              <a:t>=(R2*</a:t>
            </a:r>
            <a:r>
              <a:rPr lang="en-US" baseline="-25000" dirty="0" smtClean="0"/>
              <a:t>3T</a:t>
            </a:r>
            <a:r>
              <a:rPr lang="en-US" dirty="0" smtClean="0"/>
              <a:t> – </a:t>
            </a:r>
            <a:r>
              <a:rPr lang="en-US" b="1" dirty="0" smtClean="0"/>
              <a:t>R2*</a:t>
            </a:r>
            <a:r>
              <a:rPr lang="en-US" b="1" baseline="-25000" dirty="0" smtClean="0"/>
              <a:t>3N</a:t>
            </a:r>
            <a:r>
              <a:rPr lang="en-US" dirty="0" smtClean="0"/>
              <a:t>)/</a:t>
            </a:r>
            <a:r>
              <a:rPr lang="en-US" b="1" dirty="0" smtClean="0"/>
              <a:t>RE</a:t>
            </a:r>
            <a:r>
              <a:rPr lang="en-US" dirty="0" smtClean="0"/>
              <a:t>+</a:t>
            </a:r>
            <a:r>
              <a:rPr lang="en-US" b="1" dirty="0" smtClean="0"/>
              <a:t>R2*</a:t>
            </a:r>
            <a:r>
              <a:rPr lang="en-US" b="1" baseline="-25000" dirty="0" smtClean="0"/>
              <a:t>1.5N</a:t>
            </a:r>
            <a:endParaRPr lang="en-US" b="1" dirty="0" smtClean="0"/>
          </a:p>
        </p:txBody>
      </p:sp>
      <p:pic>
        <p:nvPicPr>
          <p:cNvPr id="6" name="Picture 5" descr="Screen shot 2018-02-02 at 2.32.5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1714500"/>
            <a:ext cx="3300413" cy="2394521"/>
          </a:xfrm>
          <a:prstGeom prst="rect">
            <a:avLst/>
          </a:prstGeom>
        </p:spPr>
      </p:pic>
      <p:grpSp>
        <p:nvGrpSpPr>
          <p:cNvPr id="3" name="Group 12"/>
          <p:cNvGrpSpPr/>
          <p:nvPr/>
        </p:nvGrpSpPr>
        <p:grpSpPr>
          <a:xfrm>
            <a:off x="685800" y="4499307"/>
            <a:ext cx="7438436" cy="1997407"/>
            <a:chOff x="685800" y="4499307"/>
            <a:chExt cx="7438436" cy="1997407"/>
          </a:xfrm>
        </p:grpSpPr>
        <p:pic>
          <p:nvPicPr>
            <p:cNvPr id="7" name="Picture 6" descr="Figure 3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4499307"/>
              <a:ext cx="2044700" cy="1964992"/>
            </a:xfrm>
            <a:prstGeom prst="rect">
              <a:avLst/>
            </a:prstGeom>
          </p:spPr>
        </p:pic>
        <p:pic>
          <p:nvPicPr>
            <p:cNvPr id="8" name="Picture 7" descr="Figure4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400" y="4499307"/>
              <a:ext cx="2078431" cy="1997407"/>
            </a:xfrm>
            <a:prstGeom prst="rect">
              <a:avLst/>
            </a:prstGeom>
          </p:spPr>
        </p:pic>
        <p:pic>
          <p:nvPicPr>
            <p:cNvPr id="9" name="Picture 8" descr="Figure5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5806" y="4499308"/>
              <a:ext cx="2078430" cy="19974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from 3T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934718" y="6336031"/>
            <a:ext cx="36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is called “3T_1.5T Converter”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009650" y="1438836"/>
          <a:ext cx="7124700" cy="4470400"/>
        </p:xfrm>
        <a:graphic>
          <a:graphicData uri="http://schemas.openxmlformats.org/presentationml/2006/ole">
            <p:oleObj spid="_x0000_s55302" name="Worksheet" r:id="rId3" imgW="7124700" imgH="4470400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6040</TotalTime>
  <Words>1218</Words>
  <Application>Microsoft Macintosh PowerPoint</Application>
  <PresentationFormat>On-screen Show (4:3)</PresentationFormat>
  <Paragraphs>159</Paragraphs>
  <Slides>25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Folio</vt:lpstr>
      <vt:lpstr>Microsoft Excel Sheet</vt:lpstr>
      <vt:lpstr>Advanced Topics</vt:lpstr>
      <vt:lpstr>Outline</vt:lpstr>
      <vt:lpstr>Exam for Pituitary Iron</vt:lpstr>
      <vt:lpstr>Pituitary Z-Calculator</vt:lpstr>
      <vt:lpstr>Imaging at 3T</vt:lpstr>
      <vt:lpstr>UTE for 3T LIC measurements</vt:lpstr>
      <vt:lpstr>UTE Results</vt:lpstr>
      <vt:lpstr>What about calibration?</vt:lpstr>
      <vt:lpstr>Calculation from 3T data</vt:lpstr>
      <vt:lpstr>Outline</vt:lpstr>
      <vt:lpstr>What function parameters to run</vt:lpstr>
      <vt:lpstr>Ventricular Volume Z-scores</vt:lpstr>
      <vt:lpstr>Cardiac T2</vt:lpstr>
      <vt:lpstr>Comparing T2 and T2*</vt:lpstr>
      <vt:lpstr>Cardiac T1 and heart iron</vt:lpstr>
      <vt:lpstr>T1 is proportional to T2</vt:lpstr>
      <vt:lpstr>Early warning system ?</vt:lpstr>
      <vt:lpstr>Comparison of T1 methods</vt:lpstr>
      <vt:lpstr>T1 mapping ?</vt:lpstr>
      <vt:lpstr>Calculation of ECV</vt:lpstr>
      <vt:lpstr>Do we really need T1, T2, to track iron ?</vt:lpstr>
      <vt:lpstr>Multislice, multiple ROI approach</vt:lpstr>
      <vt:lpstr>Correcting for susceptibility variations</vt:lpstr>
      <vt:lpstr>Summary for Cardiac Iron</vt:lpstr>
      <vt:lpstr>Questions?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77</cp:revision>
  <cp:lastPrinted>2011-12-01T22:27:36Z</cp:lastPrinted>
  <dcterms:created xsi:type="dcterms:W3CDTF">2018-04-12T06:29:17Z</dcterms:created>
  <dcterms:modified xsi:type="dcterms:W3CDTF">2018-04-14T02:34:21Z</dcterms:modified>
</cp:coreProperties>
</file>